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70" r:id="rId3"/>
    <p:sldId id="257" r:id="rId4"/>
    <p:sldId id="272" r:id="rId5"/>
    <p:sldId id="274" r:id="rId6"/>
    <p:sldId id="273" r:id="rId7"/>
    <p:sldId id="258" r:id="rId8"/>
    <p:sldId id="259" r:id="rId9"/>
    <p:sldId id="260" r:id="rId10"/>
    <p:sldId id="262" r:id="rId11"/>
    <p:sldId id="275" r:id="rId12"/>
    <p:sldId id="263" r:id="rId13"/>
    <p:sldId id="290" r:id="rId14"/>
    <p:sldId id="265" r:id="rId15"/>
    <p:sldId id="264" r:id="rId16"/>
    <p:sldId id="277" r:id="rId17"/>
    <p:sldId id="278" r:id="rId18"/>
    <p:sldId id="279" r:id="rId19"/>
    <p:sldId id="280" r:id="rId20"/>
    <p:sldId id="281" r:id="rId21"/>
    <p:sldId id="284" r:id="rId22"/>
    <p:sldId id="283" r:id="rId23"/>
    <p:sldId id="285" r:id="rId24"/>
    <p:sldId id="28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3" autoAdjust="0"/>
    <p:restoredTop sz="86434" autoAdjust="0"/>
  </p:normalViewPr>
  <p:slideViewPr>
    <p:cSldViewPr>
      <p:cViewPr varScale="1">
        <p:scale>
          <a:sx n="66" d="100"/>
          <a:sy n="66" d="100"/>
        </p:scale>
        <p:origin x="66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4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0D942-9FD5-4E00-9CC5-99140CB99768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1138-07A8-478E-B669-56B2B4F31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8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8702-9E40-44F5-B6D4-E52E3572332D}" type="datetime1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7F1AE-B4B8-4B58-B006-EF41AFADA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" y="228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30" y="237214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9123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13B1D-4CE8-477E-9A62-A431278E4588}" type="datetime1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0807F-1C2F-4091-B43E-D5CB25905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2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8C670-FC9C-4E29-816C-F265DBEA57F2}" type="datetime1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88B7C-9569-4AC8-8E06-E5EC65B9E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8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53E16-A730-4062-A0D9-9D3F7EC36B9A}" type="datetime1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20E8A674-1123-4321-818B-F382329B59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" y="1524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30" y="161014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261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A7CD3-D05D-4E83-A309-5B2C29557D44}" type="datetime1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0C632-7787-40E9-A862-0D706ABE5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7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CC4CA-CF3F-4CC6-928A-ED1039CE7E93}" type="datetime1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8A455-F8A4-424E-A5BA-D4F17EF44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53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C98EB-C97A-4E80-9A9F-14BF308792F9}" type="datetime1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6EBFA-9423-47B7-8CC9-D036B11B5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1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321C7-4FD7-4E7D-A35D-624603DFC2F5}" type="datetime1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EEF4E-A187-4AC7-B354-C23DB13DD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7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291EC-EC47-4D84-B3B3-470D681794A8}" type="datetime1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5BBA6-9BA0-44E9-9A12-8611EA8F0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9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B7EE2-41A3-4BCD-AB72-63B91446C8DD}" type="datetime1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1733B-D644-4F5E-9095-98D655BD1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7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404A8-83F7-469B-B148-3F085DEF6DE5}" type="datetime1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BA29E-2C7C-4E3C-B315-DB402C9E9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5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35000" r="-1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122C96-8C49-4B70-9A59-E329E32F450F}" type="datetime1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E1066E-B3D1-440F-9BC6-1C474A3C1BE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iguelAGuzman@yahoo.com" TargetMode="External"/><Relationship Id="rId7" Type="http://schemas.openxmlformats.org/officeDocument/2006/relationships/hyperlink" Target="mailto:cbloom@gmail.com" TargetMode="External"/><Relationship Id="rId2" Type="http://schemas.openxmlformats.org/officeDocument/2006/relationships/hyperlink" Target="mailto:ChunkyMunky3@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awtleggzzzz@att.com" TargetMode="External"/><Relationship Id="rId5" Type="http://schemas.openxmlformats.org/officeDocument/2006/relationships/hyperlink" Target="mailto:Fred.scharpling@gmail.com" TargetMode="External"/><Relationship Id="rId4" Type="http://schemas.openxmlformats.org/officeDocument/2006/relationships/hyperlink" Target="mailto:iHatework@yahoo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35000" r="-1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smtClean="0">
                <a:latin typeface="Arial Rounded MT Bold" pitchFamily="34" charset="0"/>
              </a:rPr>
              <a:t>7.2 Resume Writing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07F1AE-B4B8-4B58-B006-EF41AFADAD8C}" type="slidenum">
              <a:rPr lang="en-US" sz="2800" smtClean="0"/>
              <a:pPr>
                <a:defRPr/>
              </a:pPr>
              <a:t>1</a:t>
            </a:fld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914400" y="1524000"/>
            <a:ext cx="7315200" cy="4572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b="1" dirty="0">
                <a:latin typeface="Arial Rounded MT Bold" pitchFamily="34" charset="0"/>
                <a:cs typeface="+mn-cs"/>
              </a:rPr>
              <a:t>Part 2: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5400" dirty="0">
                <a:latin typeface="Arial Rounded MT Bold" pitchFamily="34" charset="0"/>
                <a:cs typeface="+mn-cs"/>
              </a:rPr>
              <a:t>Professional Summary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5400" dirty="0">
                <a:latin typeface="Arial Rounded MT Bold" pitchFamily="34" charset="0"/>
                <a:ea typeface="+mj-ea"/>
                <a:cs typeface="+mj-cs"/>
              </a:rPr>
              <a:t>or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5400" dirty="0">
                <a:latin typeface="Arial Rounded MT Bold" pitchFamily="34" charset="0"/>
                <a:ea typeface="+mj-ea"/>
                <a:cs typeface="+mj-cs"/>
              </a:rPr>
              <a:t>Career Objective?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A674-1123-4321-818B-F382329B597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Summary or Career Objective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1538288"/>
            <a:ext cx="4572000" cy="53197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latin typeface="Arial Rounded MT Bold" pitchFamily="34" charset="0"/>
              </a:rPr>
              <a:t>Professional Summary</a:t>
            </a:r>
          </a:p>
          <a:p>
            <a:pPr marL="158750" indent="-157163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j-lt"/>
              </a:rPr>
              <a:t>Highlights your 3-4 best qualities</a:t>
            </a:r>
          </a:p>
          <a:p>
            <a:pPr marL="158750" indent="-157163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j-lt"/>
              </a:rPr>
              <a:t>Offers a snapshot of your career and areas of expertise</a:t>
            </a:r>
          </a:p>
          <a:p>
            <a:pPr marL="158750" indent="-157163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j-lt"/>
              </a:rPr>
              <a:t>Preferred by most employers today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559300" y="1538288"/>
            <a:ext cx="4572000" cy="5319712"/>
          </a:xfrm>
          <a:prstGeom prst="roundRect">
            <a:avLst/>
          </a:prstGeom>
          <a:solidFill>
            <a:schemeClr val="l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latin typeface="Arial Rounded MT Bold" pitchFamily="34" charset="0"/>
              </a:rPr>
              <a:t>Career </a:t>
            </a:r>
          </a:p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latin typeface="Arial Rounded MT Bold" pitchFamily="34" charset="0"/>
              </a:rPr>
              <a:t>Objective </a:t>
            </a:r>
          </a:p>
          <a:p>
            <a:pPr marL="158750" indent="-157163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j-lt"/>
              </a:rPr>
              <a:t>One sentence statement of employment goals</a:t>
            </a:r>
          </a:p>
          <a:p>
            <a:pPr marL="158750" indent="-157163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j-lt"/>
              </a:rPr>
              <a:t>Desired job title, industry, environment</a:t>
            </a:r>
          </a:p>
          <a:p>
            <a:pPr marL="158750" indent="-157163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j-lt"/>
              </a:rPr>
              <a:t>Good for job-seekers without a lot of experience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A674-1123-4321-818B-F382329B597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48200" y="914400"/>
            <a:ext cx="4114800" cy="11430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Arial Rounded MT Bold" pitchFamily="34" charset="0"/>
              </a:rPr>
              <a:t>Bulleted List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41148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  <a:ea typeface="+mj-ea"/>
                <a:cs typeface="+mj-cs"/>
              </a:rPr>
              <a:t>Paragraph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48200" y="1905000"/>
            <a:ext cx="4114800" cy="39624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31775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dirty="0">
                <a:latin typeface="Segoe UI" pitchFamily="34" charset="0"/>
                <a:cs typeface="Segoe UI" pitchFamily="34" charset="0"/>
              </a:rPr>
              <a:t>Experienced and motivated Administrative Specialist for major hospital</a:t>
            </a:r>
          </a:p>
          <a:p>
            <a:pPr marL="231775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00" dirty="0">
              <a:latin typeface="Segoe UI" pitchFamily="34" charset="0"/>
              <a:cs typeface="Segoe UI" pitchFamily="34" charset="0"/>
            </a:endParaRPr>
          </a:p>
          <a:p>
            <a:pPr marL="231775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dirty="0">
                <a:latin typeface="Segoe UI" pitchFamily="34" charset="0"/>
                <a:cs typeface="Segoe UI" pitchFamily="34" charset="0"/>
              </a:rPr>
              <a:t>Exceptional analytical skills, and detail oriented</a:t>
            </a:r>
          </a:p>
          <a:p>
            <a:pPr marL="231775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atin typeface="Segoe UI" pitchFamily="34" charset="0"/>
                <a:cs typeface="Segoe UI" pitchFamily="34" charset="0"/>
              </a:rPr>
              <a:t> </a:t>
            </a:r>
          </a:p>
          <a:p>
            <a:pPr marL="231775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dirty="0">
                <a:latin typeface="Segoe UI" pitchFamily="34" charset="0"/>
                <a:cs typeface="Segoe UI" pitchFamily="34" charset="0"/>
              </a:rPr>
              <a:t>Optimize policy implementation through innovative communication strategies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905000"/>
            <a:ext cx="4114800" cy="39624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365760">
            <a:normAutofit/>
          </a:bodyPr>
          <a:lstStyle/>
          <a:p>
            <a:pPr marL="115888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Albertus" pitchFamily="18" charset="0"/>
              </a:rPr>
              <a:t>Experienced bookkeeper with proven proficiency handling complex accounting in a large international corporation. Utilize strong communication skills with expert ability to manage staff. Effectively prioritize multiple projects and meet deadlines.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A674-1123-4321-818B-F382329B597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866900" y="2438400"/>
            <a:ext cx="5410200" cy="32766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dirty="0" smtClean="0"/>
              <a:t>Dates worked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Name of Employer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Position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Location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Duties and Achievements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038600" y="381000"/>
            <a:ext cx="5105400" cy="16764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7100" b="1" dirty="0">
                <a:latin typeface="Arial Rounded MT Bold" pitchFamily="34" charset="0"/>
                <a:cs typeface="+mn-cs"/>
              </a:rPr>
              <a:t>Part 3: </a:t>
            </a:r>
            <a:r>
              <a:rPr lang="en-US" sz="6000" dirty="0">
                <a:latin typeface="Arial Rounded MT Bold" pitchFamily="34" charset="0"/>
                <a:ea typeface="+mj-ea"/>
                <a:cs typeface="+mj-cs"/>
              </a:rPr>
              <a:t>Work Experience</a:t>
            </a:r>
            <a:endParaRPr lang="en-US" sz="7100" b="1" dirty="0">
              <a:latin typeface="Arial Rounded MT Bold" pitchFamily="34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A674-1123-4321-818B-F382329B597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Experience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4"/>
          <p:cNvSpPr>
            <a:spLocks noGrp="1"/>
          </p:cNvSpPr>
          <p:nvPr>
            <p:ph type="body" idx="1"/>
          </p:nvPr>
        </p:nvSpPr>
        <p:spPr>
          <a:xfrm>
            <a:off x="-3175" y="80963"/>
            <a:ext cx="4573588" cy="533400"/>
          </a:xfrm>
        </p:spPr>
        <p:txBody>
          <a:bodyPr/>
          <a:lstStyle/>
          <a:p>
            <a:pPr algn="ctr" eaLnBrk="1" hangingPunct="1"/>
            <a:r>
              <a:rPr lang="en-US" altLang="en-US" sz="3200" smtClean="0">
                <a:latin typeface="Arial Rounded MT Bold" pitchFamily="34" charset="0"/>
              </a:rPr>
              <a:t>Chronological</a:t>
            </a:r>
          </a:p>
        </p:txBody>
      </p:sp>
      <p:sp>
        <p:nvSpPr>
          <p:cNvPr id="22531" name="Content Placeholder 5"/>
          <p:cNvSpPr>
            <a:spLocks noGrp="1"/>
          </p:cNvSpPr>
          <p:nvPr>
            <p:ph sz="half" idx="2"/>
          </p:nvPr>
        </p:nvSpPr>
        <p:spPr>
          <a:xfrm>
            <a:off x="0" y="609600"/>
            <a:ext cx="4572000" cy="6096000"/>
          </a:xfrm>
        </p:spPr>
        <p:txBody>
          <a:bodyPr anchor="ctr">
            <a:noAutofit/>
          </a:bodyPr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May 2010 to present	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Texas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State Library,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Austin, TX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Library Assistant</a:t>
            </a:r>
          </a:p>
          <a:p>
            <a:pPr eaLnBrk="1" hangingPunct="1"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Assist patrons with research questions and locate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resources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Catalog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materials in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database</a:t>
            </a:r>
          </a:p>
          <a:p>
            <a:pPr eaLnBrk="1" hangingPunct="1"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Implement community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literacy outreach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programs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June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2008 to March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2010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Java-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voom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Coffee,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Austin, TX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Barista</a:t>
            </a:r>
          </a:p>
          <a:p>
            <a:pPr eaLnBrk="1" hangingPunct="1"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Prepared food and beverage orders and served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customers</a:t>
            </a:r>
          </a:p>
          <a:p>
            <a:pPr eaLnBrk="1" hangingPunct="1"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Developed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customer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relationships</a:t>
            </a:r>
          </a:p>
          <a:p>
            <a:pPr eaLnBrk="1" hangingPunct="1"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Performed accurate cash handling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functions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15364" name="Text Placeholder 4"/>
          <p:cNvSpPr txBox="1">
            <a:spLocks/>
          </p:cNvSpPr>
          <p:nvPr/>
        </p:nvSpPr>
        <p:spPr bwMode="auto">
          <a:xfrm>
            <a:off x="4570413" y="-25400"/>
            <a:ext cx="4572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3200" b="1">
                <a:latin typeface="Arial Rounded MT Bold" pitchFamily="34" charset="0"/>
              </a:rPr>
              <a:t>Functional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 bwMode="auto">
          <a:xfrm>
            <a:off x="4572000" y="614363"/>
            <a:ext cx="4545013" cy="6091237"/>
          </a:xfrm>
          <a:prstGeom prst="rect">
            <a:avLst/>
          </a:prstGeom>
          <a:solidFill>
            <a:schemeClr val="lt1"/>
          </a:solidFill>
          <a:ln>
            <a:noFill/>
            <a:miter lim="800000"/>
            <a:headEnd/>
            <a:tailEnd/>
          </a:ln>
        </p:spPr>
        <p:txBody>
          <a:bodyPr anchor="ctr">
            <a:normAutofit fontScale="775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r>
              <a:rPr lang="en-US" sz="2300" b="1" dirty="0">
                <a:latin typeface="Albertus"/>
              </a:rPr>
              <a:t>Communications: </a:t>
            </a:r>
            <a:r>
              <a:rPr lang="en-US" sz="2300" dirty="0">
                <a:latin typeface="Albertus"/>
              </a:rPr>
              <a:t>Executed international public relations campaigns. Represented department in meetings. Prepared annual reports</a:t>
            </a:r>
            <a:r>
              <a:rPr lang="en-US" sz="2300" dirty="0" smtClean="0">
                <a:latin typeface="Albertus"/>
              </a:rPr>
              <a:t>.</a:t>
            </a:r>
            <a:r>
              <a:rPr lang="en-US" sz="2300" dirty="0">
                <a:latin typeface="Albertus"/>
              </a:rPr>
              <a:t> </a:t>
            </a:r>
            <a:endParaRPr lang="en-US" sz="2300" dirty="0" smtClean="0">
              <a:latin typeface="Albertus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US" sz="2300" dirty="0">
              <a:latin typeface="Albertus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en-US" sz="2300" b="1" dirty="0">
                <a:latin typeface="Albertus"/>
              </a:rPr>
              <a:t>Customer Service: </a:t>
            </a:r>
            <a:r>
              <a:rPr lang="en-US" sz="2300" dirty="0">
                <a:latin typeface="Albertus"/>
              </a:rPr>
              <a:t>Handled customer concerns and complaints. Resolved high volume of weekly customer inquires Expertly sliced pastrami according to customer preference.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sz="2300" dirty="0">
              <a:latin typeface="Albertus"/>
            </a:endParaRPr>
          </a:p>
          <a:p>
            <a:pPr marL="0" indent="0">
              <a:buFont typeface="Arial" pitchFamily="34" charset="0"/>
              <a:buNone/>
              <a:tabLst>
                <a:tab pos="793750" algn="l"/>
                <a:tab pos="3432175" algn="l"/>
              </a:tabLst>
              <a:defRPr/>
            </a:pPr>
            <a:r>
              <a:rPr lang="en-US" sz="2300" b="1" dirty="0" smtClean="0">
                <a:latin typeface="Albertus"/>
              </a:rPr>
              <a:t>Present</a:t>
            </a:r>
            <a:r>
              <a:rPr lang="en-US" sz="2300" b="1" dirty="0">
                <a:latin typeface="Albertus"/>
              </a:rPr>
              <a:t>	</a:t>
            </a:r>
            <a:endParaRPr lang="en-US" sz="2300" b="1" dirty="0" smtClean="0">
              <a:latin typeface="Albertus"/>
            </a:endParaRPr>
          </a:p>
          <a:p>
            <a:pPr marL="0" indent="0">
              <a:buFont typeface="Arial" pitchFamily="34" charset="0"/>
              <a:buNone/>
              <a:tabLst>
                <a:tab pos="404813" algn="l"/>
                <a:tab pos="2968625" algn="l"/>
              </a:tabLst>
              <a:defRPr/>
            </a:pPr>
            <a:r>
              <a:rPr lang="en-US" sz="2300" dirty="0" smtClean="0">
                <a:latin typeface="Albertus"/>
              </a:rPr>
              <a:t>	Maddox </a:t>
            </a:r>
            <a:r>
              <a:rPr lang="en-US" sz="2300" dirty="0">
                <a:latin typeface="Albertus"/>
              </a:rPr>
              <a:t>Consulting 	</a:t>
            </a:r>
            <a:r>
              <a:rPr lang="en-US" sz="2300" dirty="0" smtClean="0">
                <a:latin typeface="Albertus"/>
              </a:rPr>
              <a:t>     Nome</a:t>
            </a:r>
            <a:r>
              <a:rPr lang="en-US" sz="2300" dirty="0">
                <a:latin typeface="Albertus"/>
              </a:rPr>
              <a:t>, </a:t>
            </a:r>
            <a:r>
              <a:rPr lang="en-US" sz="2300" dirty="0" smtClean="0">
                <a:latin typeface="Albertus"/>
              </a:rPr>
              <a:t>AK</a:t>
            </a:r>
            <a:endParaRPr lang="en-US" sz="2300" dirty="0">
              <a:latin typeface="Albertus"/>
            </a:endParaRPr>
          </a:p>
          <a:p>
            <a:pPr marL="0" indent="0">
              <a:buFont typeface="Arial" pitchFamily="34" charset="0"/>
              <a:buNone/>
              <a:tabLst>
                <a:tab pos="404813" algn="l"/>
              </a:tabLst>
              <a:defRPr/>
            </a:pPr>
            <a:r>
              <a:rPr lang="en-US" sz="2300" b="1" dirty="0" smtClean="0">
                <a:latin typeface="Albertus"/>
              </a:rPr>
              <a:t>	Vice President</a:t>
            </a:r>
            <a:r>
              <a:rPr lang="en-US" sz="2300" b="1" dirty="0">
                <a:latin typeface="Albertus"/>
              </a:rPr>
              <a:t> </a:t>
            </a:r>
            <a:endParaRPr lang="en-US" sz="2300" b="1" dirty="0" smtClean="0">
              <a:latin typeface="Albertus"/>
            </a:endParaRPr>
          </a:p>
          <a:p>
            <a:pPr marL="0" indent="0">
              <a:buFont typeface="Arial" pitchFamily="34" charset="0"/>
              <a:buNone/>
              <a:tabLst>
                <a:tab pos="1035050" algn="l"/>
              </a:tabLst>
              <a:defRPr/>
            </a:pPr>
            <a:endParaRPr lang="en-US" sz="2300" dirty="0">
              <a:latin typeface="Albertus"/>
            </a:endParaRPr>
          </a:p>
          <a:p>
            <a:pPr marL="0" indent="0">
              <a:buFont typeface="Arial" pitchFamily="34" charset="0"/>
              <a:buNone/>
              <a:tabLst>
                <a:tab pos="793750" algn="l"/>
                <a:tab pos="3432175" algn="l"/>
              </a:tabLst>
              <a:defRPr/>
            </a:pPr>
            <a:r>
              <a:rPr lang="en-US" sz="2300" b="1" dirty="0">
                <a:latin typeface="Albertus"/>
              </a:rPr>
              <a:t>Past	</a:t>
            </a:r>
            <a:endParaRPr lang="en-US" sz="2300" b="1" dirty="0" smtClean="0">
              <a:latin typeface="Albertus"/>
            </a:endParaRPr>
          </a:p>
          <a:p>
            <a:pPr marL="0" indent="0">
              <a:buFont typeface="Arial" pitchFamily="34" charset="0"/>
              <a:buNone/>
              <a:tabLst>
                <a:tab pos="404813" algn="l"/>
                <a:tab pos="2974975" algn="l"/>
              </a:tabLst>
              <a:defRPr/>
            </a:pPr>
            <a:r>
              <a:rPr lang="en-US" sz="2300" dirty="0" smtClean="0">
                <a:latin typeface="Albertus"/>
              </a:rPr>
              <a:t>	Flannery </a:t>
            </a:r>
            <a:r>
              <a:rPr lang="en-US" sz="2300" dirty="0">
                <a:latin typeface="Albertus"/>
              </a:rPr>
              <a:t>and Sons </a:t>
            </a:r>
            <a:r>
              <a:rPr lang="en-US" sz="2300" dirty="0" smtClean="0">
                <a:latin typeface="Albertus"/>
              </a:rPr>
              <a:t>Imports  Mobile</a:t>
            </a:r>
            <a:r>
              <a:rPr lang="en-US" sz="2300" dirty="0">
                <a:latin typeface="Albertus"/>
              </a:rPr>
              <a:t>, AL</a:t>
            </a:r>
          </a:p>
          <a:p>
            <a:pPr marL="0" indent="0">
              <a:buFont typeface="Arial" pitchFamily="34" charset="0"/>
              <a:buNone/>
              <a:tabLst>
                <a:tab pos="404813" algn="l"/>
              </a:tabLst>
              <a:defRPr/>
            </a:pPr>
            <a:r>
              <a:rPr lang="en-US" sz="2300" b="1" dirty="0" smtClean="0">
                <a:latin typeface="Albertus"/>
              </a:rPr>
              <a:t>	Communications Director</a:t>
            </a:r>
          </a:p>
          <a:p>
            <a:pPr marL="0" indent="0">
              <a:buFont typeface="Arial" pitchFamily="34" charset="0"/>
              <a:buNone/>
              <a:tabLst>
                <a:tab pos="793750" algn="l"/>
              </a:tabLst>
              <a:defRPr/>
            </a:pPr>
            <a:endParaRPr lang="en-US" sz="2300" dirty="0">
              <a:latin typeface="Albertus"/>
            </a:endParaRPr>
          </a:p>
          <a:p>
            <a:pPr marL="0" indent="0">
              <a:buFont typeface="Arial" pitchFamily="34" charset="0"/>
              <a:buNone/>
              <a:tabLst>
                <a:tab pos="404813" algn="l"/>
                <a:tab pos="2968625" algn="l"/>
              </a:tabLst>
              <a:defRPr/>
            </a:pPr>
            <a:r>
              <a:rPr lang="en-US" sz="2300" dirty="0" smtClean="0">
                <a:latin typeface="Albertus"/>
              </a:rPr>
              <a:t>	Joe’s Deli                    Hackensack</a:t>
            </a:r>
            <a:r>
              <a:rPr lang="en-US" sz="2300" dirty="0">
                <a:latin typeface="Albertus"/>
              </a:rPr>
              <a:t>, NJ</a:t>
            </a:r>
          </a:p>
          <a:p>
            <a:pPr marL="0" indent="0">
              <a:buFont typeface="Arial" pitchFamily="34" charset="0"/>
              <a:buNone/>
              <a:tabLst>
                <a:tab pos="404813" algn="l"/>
              </a:tabLst>
              <a:defRPr/>
            </a:pPr>
            <a:r>
              <a:rPr lang="en-US" sz="2300" b="1" dirty="0" smtClean="0">
                <a:latin typeface="Albertus"/>
              </a:rPr>
              <a:t>	Cured </a:t>
            </a:r>
            <a:r>
              <a:rPr lang="en-US" sz="2300" b="1" dirty="0">
                <a:latin typeface="Albertus"/>
              </a:rPr>
              <a:t>Meat Engineer</a:t>
            </a:r>
            <a:endParaRPr lang="en-US" sz="2300" dirty="0">
              <a:latin typeface="Albertus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US" dirty="0" smtClean="0"/>
          </a:p>
        </p:txBody>
      </p:sp>
      <p:cxnSp>
        <p:nvCxnSpPr>
          <p:cNvPr id="3" name="Straight Connector 2" title="A line"/>
          <p:cNvCxnSpPr/>
          <p:nvPr/>
        </p:nvCxnSpPr>
        <p:spPr>
          <a:xfrm>
            <a:off x="4557713" y="0"/>
            <a:ext cx="0" cy="680720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 title="Another Line"/>
          <p:cNvCxnSpPr/>
          <p:nvPr/>
        </p:nvCxnSpPr>
        <p:spPr>
          <a:xfrm>
            <a:off x="-457200" y="655638"/>
            <a:ext cx="97536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6EBFA-9423-47B7-8CC9-D036B11B530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vs Functional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038600" y="68263"/>
            <a:ext cx="5105400" cy="1676400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200" b="1" dirty="0">
                <a:latin typeface="Arial Rounded MT Bold" pitchFamily="34" charset="0"/>
                <a:cs typeface="+mn-cs"/>
              </a:rPr>
              <a:t>Part 4: </a:t>
            </a:r>
            <a:r>
              <a:rPr lang="en-US" sz="4000" b="1" dirty="0">
                <a:latin typeface="Arial Rounded MT Bold" pitchFamily="34" charset="0"/>
                <a:cs typeface="+mn-cs"/>
              </a:rPr>
              <a:t>Educational Background</a:t>
            </a:r>
            <a:endParaRPr lang="en-US" sz="6000" dirty="0"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95400" y="2209800"/>
            <a:ext cx="6553200" cy="33528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School Name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Dates </a:t>
            </a:r>
            <a:r>
              <a:rPr lang="en-US" dirty="0" smtClean="0"/>
              <a:t>attended (optional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 smtClean="0"/>
              <a:t>Location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Degree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A674-1123-4321-818B-F382329B597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Background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038600" y="68263"/>
            <a:ext cx="5105400" cy="1676400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200" b="1" dirty="0">
                <a:latin typeface="Arial Rounded MT Bold" pitchFamily="34" charset="0"/>
                <a:cs typeface="+mn-cs"/>
              </a:rPr>
              <a:t>Part 5: </a:t>
            </a:r>
            <a:r>
              <a:rPr lang="en-US" sz="4000" b="1" dirty="0">
                <a:latin typeface="Arial Rounded MT Bold" pitchFamily="34" charset="0"/>
                <a:cs typeface="+mn-cs"/>
              </a:rPr>
              <a:t>Other Skills and Experience</a:t>
            </a:r>
            <a:endParaRPr lang="en-US" sz="6000" dirty="0"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95400" y="2209800"/>
            <a:ext cx="6553200" cy="39624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Other Skills: </a:t>
            </a:r>
            <a:r>
              <a:rPr lang="en-US" dirty="0" smtClean="0"/>
              <a:t>Computer, Technical, Languages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Other Experience: </a:t>
            </a:r>
            <a:r>
              <a:rPr lang="en-US" dirty="0" smtClean="0"/>
              <a:t>Volunteer, Internship, Professional Organizations, or any other relevant experience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A674-1123-4321-818B-F382329B597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Skills and Experience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7315200" cy="4114800"/>
          </a:xfrm>
        </p:spPr>
        <p:txBody>
          <a:bodyPr/>
          <a:lstStyle/>
          <a:p>
            <a:pPr eaLnBrk="1" hangingPunct="1"/>
            <a:r>
              <a:rPr lang="en-US" altLang="en-US" sz="9600" smtClean="0">
                <a:latin typeface="Arial Rounded MT Bold" pitchFamily="34" charset="0"/>
              </a:rPr>
              <a:t>Resume</a:t>
            </a:r>
            <a:br>
              <a:rPr lang="en-US" altLang="en-US" sz="9600" smtClean="0">
                <a:latin typeface="Arial Rounded MT Bold" pitchFamily="34" charset="0"/>
              </a:rPr>
            </a:br>
            <a:r>
              <a:rPr lang="en-US" altLang="en-US" sz="9600" smtClean="0">
                <a:latin typeface="Arial Rounded MT Bold" pitchFamily="34" charset="0"/>
              </a:rPr>
              <a:t>Strategies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A674-1123-4321-818B-F382329B597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038600" y="68263"/>
            <a:ext cx="5105400" cy="1676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200" b="1" dirty="0">
                <a:latin typeface="Arial Rounded MT Bold" pitchFamily="34" charset="0"/>
                <a:cs typeface="+mn-cs"/>
              </a:rPr>
              <a:t>Write a Resume</a:t>
            </a:r>
            <a:endParaRPr lang="en-US" sz="6000" dirty="0"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95400" y="2209800"/>
            <a:ext cx="6553200" cy="31242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numCol="2"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Concise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Quantifiable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Keywords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Research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Detail-oriented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Spelling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Accuracy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Audience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Word-choice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A674-1123-4321-818B-F382329B597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 Resume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038600" y="68263"/>
            <a:ext cx="5105400" cy="1676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200" b="1" dirty="0">
                <a:latin typeface="Arial Rounded MT Bold" pitchFamily="34" charset="0"/>
                <a:cs typeface="+mn-cs"/>
              </a:rPr>
              <a:t>Make it Look Pretty</a:t>
            </a:r>
            <a:endParaRPr lang="en-US" sz="6000" dirty="0"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95400" y="2209800"/>
            <a:ext cx="6553200" cy="31242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numCol="2"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Bullet Points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White Space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Font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Style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Margins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Headers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Spell Check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Consistency</a:t>
            </a:r>
            <a:endParaRPr lang="en-US" b="1" dirty="0"/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Easy to Read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A674-1123-4321-818B-F382329B597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it Look Pretty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001000" cy="3505200"/>
          </a:xfrm>
          <a:ln>
            <a:solidFill>
              <a:schemeClr val="bg1"/>
            </a:solidFill>
          </a:ln>
        </p:spPr>
        <p:txBody>
          <a:bodyPr anchor="ctr"/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dirty="0" smtClean="0"/>
              <a:t>Create</a:t>
            </a:r>
            <a:r>
              <a:rPr lang="en-US" dirty="0"/>
              <a:t>, format, and distribute a complete resume that accurately represents </a:t>
            </a:r>
            <a:r>
              <a:rPr lang="en-US" dirty="0" smtClean="0"/>
              <a:t>your skills</a:t>
            </a:r>
            <a:r>
              <a:rPr lang="en-US" dirty="0"/>
              <a:t>, experience, and educational </a:t>
            </a:r>
            <a:r>
              <a:rPr lang="en-US" dirty="0" smtClean="0"/>
              <a:t>background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38600" y="381000"/>
            <a:ext cx="5105400" cy="1676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>
                <a:latin typeface="Arial Rounded MT Bold" pitchFamily="34" charset="0"/>
                <a:cs typeface="+mn-cs"/>
              </a:rPr>
              <a:t>Objective</a:t>
            </a:r>
            <a:endParaRPr lang="en-US" sz="6000" dirty="0"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A674-1123-4321-818B-F382329B5970}" type="slidenum">
              <a:rPr lang="en-US" sz="2800"/>
              <a:pPr>
                <a:defRPr/>
              </a:pPr>
              <a:t>2</a:t>
            </a:fld>
            <a:endParaRPr lang="en-US" sz="2800" dirty="0"/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title="Resume Exampl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7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5BBA6-9BA0-44E9-9A12-8611EA8F0C1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Title 2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Resume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038600" y="68263"/>
            <a:ext cx="5105400" cy="1676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200" b="1" dirty="0">
                <a:latin typeface="Arial Rounded MT Bold" pitchFamily="34" charset="0"/>
                <a:cs typeface="+mn-cs"/>
              </a:rPr>
              <a:t>But don’t do these!</a:t>
            </a:r>
            <a:endParaRPr lang="en-US" sz="6000" dirty="0"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981200"/>
            <a:ext cx="8305800" cy="40386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numCol="2"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Lie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Use multiple fonts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Pictures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Personal details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Salary requests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Typos</a:t>
            </a:r>
          </a:p>
          <a:p>
            <a:pPr marL="561975" fontAlgn="auto">
              <a:spcAft>
                <a:spcPts val="0"/>
              </a:spcAft>
              <a:defRPr/>
            </a:pPr>
            <a:r>
              <a:rPr lang="en-US" dirty="0" smtClean="0"/>
              <a:t>Unprofessional Email Address</a:t>
            </a:r>
          </a:p>
          <a:p>
            <a:pPr marL="503238" fontAlgn="auto">
              <a:spcAft>
                <a:spcPts val="0"/>
              </a:spcAft>
              <a:defRPr/>
            </a:pPr>
            <a:r>
              <a:rPr lang="en-US" dirty="0" smtClean="0"/>
              <a:t>More than 2 pages</a:t>
            </a:r>
          </a:p>
          <a:p>
            <a:pPr marL="503238" fontAlgn="auto">
              <a:spcAft>
                <a:spcPts val="0"/>
              </a:spcAft>
              <a:defRPr/>
            </a:pPr>
            <a:r>
              <a:rPr lang="en-US" dirty="0" smtClean="0"/>
              <a:t>Overuse abbreviations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A674-1123-4321-818B-F382329B597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Don’t Do These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7315200" cy="4114800"/>
          </a:xfrm>
        </p:spPr>
        <p:txBody>
          <a:bodyPr/>
          <a:lstStyle/>
          <a:p>
            <a:pPr eaLnBrk="1" hangingPunct="1"/>
            <a:r>
              <a:rPr lang="en-US" altLang="en-US" sz="9600" smtClean="0">
                <a:latin typeface="Arial Rounded MT Bold" pitchFamily="34" charset="0"/>
              </a:rPr>
              <a:t>21</a:t>
            </a:r>
            <a:r>
              <a:rPr lang="en-US" altLang="en-US" sz="9600" baseline="30000" smtClean="0">
                <a:latin typeface="Arial Rounded MT Bold" pitchFamily="34" charset="0"/>
              </a:rPr>
              <a:t>st</a:t>
            </a:r>
            <a:r>
              <a:rPr lang="en-US" altLang="en-US" sz="9600" smtClean="0">
                <a:latin typeface="Arial Rounded MT Bold" pitchFamily="34" charset="0"/>
              </a:rPr>
              <a:t> Century</a:t>
            </a:r>
            <a:br>
              <a:rPr lang="en-US" altLang="en-US" sz="9600" smtClean="0">
                <a:latin typeface="Arial Rounded MT Bold" pitchFamily="34" charset="0"/>
              </a:rPr>
            </a:br>
            <a:r>
              <a:rPr lang="en-US" altLang="en-US" sz="9600" smtClean="0">
                <a:latin typeface="Arial Rounded MT Bold" pitchFamily="34" charset="0"/>
              </a:rPr>
              <a:t>Resumes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A674-1123-4321-818B-F382329B597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895600" y="68263"/>
            <a:ext cx="6248400" cy="1676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200" b="1" dirty="0" smtClean="0">
                <a:latin typeface="Arial Rounded MT Bold" pitchFamily="34" charset="0"/>
                <a:cs typeface="+mn-cs"/>
              </a:rPr>
              <a:t>Common Formats</a:t>
            </a:r>
            <a:endParaRPr lang="en-US" sz="6000" dirty="0"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95400" y="2209800"/>
            <a:ext cx="6553200" cy="33528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Microsoft Word Document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Printable Document Format (PDF)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A674-1123-4321-818B-F382329B597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Formats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038600" y="68263"/>
            <a:ext cx="5105400" cy="1676400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>
                <a:latin typeface="Arial Rounded MT Bold" pitchFamily="34" charset="0"/>
                <a:ea typeface="+mj-ea"/>
                <a:cs typeface="+mj-cs"/>
              </a:rPr>
              <a:t>Sending your Resume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2362200"/>
            <a:ext cx="7239000" cy="25908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Send as an email </a:t>
            </a:r>
            <a:r>
              <a:rPr lang="en-US" dirty="0"/>
              <a:t>a</a:t>
            </a:r>
            <a:r>
              <a:rPr lang="en-US" dirty="0" smtClean="0"/>
              <a:t>ttachment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Submit over website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Post on online job board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Which format should you use?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A674-1123-4321-818B-F382329B597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your Resume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038600" y="381000"/>
            <a:ext cx="5105400" cy="1676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>
                <a:latin typeface="Arial Rounded MT Bold" pitchFamily="34" charset="0"/>
                <a:cs typeface="+mn-cs"/>
              </a:rPr>
              <a:t>Introduction</a:t>
            </a:r>
            <a:endParaRPr lang="en-US" sz="6000" dirty="0"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219200" y="2743200"/>
            <a:ext cx="6629400" cy="25146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738" indent="0">
              <a:buFont typeface="Arial" pitchFamily="34" charset="0"/>
              <a:buNone/>
              <a:tabLst>
                <a:tab pos="465138" algn="l"/>
              </a:tabLst>
              <a:defRPr/>
            </a:pPr>
            <a:r>
              <a:rPr lang="en-US" dirty="0" smtClean="0"/>
              <a:t>A document that summarizes your </a:t>
            </a:r>
            <a:r>
              <a:rPr lang="en-US" b="1" dirty="0" smtClean="0"/>
              <a:t>skills</a:t>
            </a:r>
            <a:r>
              <a:rPr lang="en-US" dirty="0" smtClean="0"/>
              <a:t>, </a:t>
            </a:r>
            <a:r>
              <a:rPr lang="en-US" b="1" dirty="0" smtClean="0"/>
              <a:t>experience</a:t>
            </a:r>
            <a:r>
              <a:rPr lang="en-US" dirty="0" smtClean="0"/>
              <a:t>, and </a:t>
            </a:r>
            <a:r>
              <a:rPr lang="en-US" b="1" dirty="0" smtClean="0"/>
              <a:t>educational experience.</a:t>
            </a:r>
            <a:r>
              <a:rPr lang="en-US" dirty="0" smtClean="0"/>
              <a:t> </a:t>
            </a:r>
          </a:p>
          <a:p>
            <a:pPr marL="58738" indent="0">
              <a:buFont typeface="Arial" pitchFamily="34" charset="0"/>
              <a:buNone/>
              <a:tabLst>
                <a:tab pos="465138" algn="l"/>
              </a:tabLst>
              <a:defRPr/>
            </a:pPr>
            <a:r>
              <a:rPr lang="en-US" dirty="0" smtClean="0"/>
              <a:t>Employers look at resumes to find qualified employees.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85775" y="1638300"/>
            <a:ext cx="83058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465138" algn="l"/>
              </a:tabLst>
              <a:defRPr/>
            </a:pPr>
            <a:r>
              <a:rPr lang="en-US" b="1" i="1" dirty="0" smtClean="0"/>
              <a:t>Q.</a:t>
            </a:r>
            <a:r>
              <a:rPr lang="en-US" i="1" dirty="0"/>
              <a:t>	</a:t>
            </a:r>
            <a:r>
              <a:rPr lang="en-US" i="1" dirty="0" smtClean="0"/>
              <a:t>What is a resume?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A674-1123-4321-818B-F382329B5970}" type="slidenum">
              <a:rPr lang="en-US" sz="2800"/>
              <a:pPr>
                <a:defRPr/>
              </a:pPr>
              <a:t>3</a:t>
            </a:fld>
            <a:endParaRPr lang="en-US" sz="2800" dirty="0"/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038600" y="381000"/>
            <a:ext cx="5105400" cy="1676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>
                <a:latin typeface="Arial Rounded MT Bold" pitchFamily="34" charset="0"/>
                <a:cs typeface="+mn-cs"/>
              </a:rPr>
              <a:t>Introduction</a:t>
            </a:r>
            <a:endParaRPr lang="en-US" sz="6000" dirty="0"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219200" y="2590800"/>
            <a:ext cx="6705600" cy="9906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465138" algn="l"/>
              </a:tabLst>
              <a:defRPr/>
            </a:pPr>
            <a:r>
              <a:rPr lang="en-US" u="sng" dirty="0" smtClean="0"/>
              <a:t>EVERYBODY</a:t>
            </a:r>
            <a:r>
              <a:rPr lang="en-US" dirty="0" smtClean="0"/>
              <a:t> who wants a job needs a resume!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85775" y="1638300"/>
            <a:ext cx="83058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465138" algn="l"/>
              </a:tabLst>
              <a:defRPr/>
            </a:pPr>
            <a:r>
              <a:rPr lang="en-US" b="1" i="1" dirty="0" smtClean="0"/>
              <a:t>Q. </a:t>
            </a:r>
            <a:r>
              <a:rPr lang="en-US" i="1" dirty="0" smtClean="0"/>
              <a:t>Who needs a resume?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219200" y="4648200"/>
            <a:ext cx="6705600" cy="9906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465138" algn="l"/>
              </a:tabLst>
              <a:defRPr/>
            </a:pPr>
            <a:r>
              <a:rPr lang="en-US" dirty="0" smtClean="0"/>
              <a:t>It is the first step to getting an interview.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85775" y="3695700"/>
            <a:ext cx="83058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465138" algn="l"/>
              </a:tabLst>
              <a:defRPr/>
            </a:pPr>
            <a:r>
              <a:rPr lang="en-US" b="1" i="1" dirty="0" smtClean="0"/>
              <a:t>Q. </a:t>
            </a:r>
            <a:r>
              <a:rPr lang="en-US" i="1" dirty="0" smtClean="0"/>
              <a:t>Why is a resume important?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A674-1123-4321-818B-F382329B597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038600" y="381000"/>
            <a:ext cx="5105400" cy="1676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>
                <a:latin typeface="Arial Rounded MT Bold" pitchFamily="34" charset="0"/>
                <a:cs typeface="+mn-cs"/>
              </a:rPr>
              <a:t>Introduction</a:t>
            </a:r>
            <a:endParaRPr lang="en-US" sz="6000" dirty="0"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219200" y="2590800"/>
            <a:ext cx="6705600" cy="13716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465138" algn="l"/>
              </a:tabLst>
              <a:defRPr/>
            </a:pPr>
            <a:r>
              <a:rPr lang="en-US" dirty="0" smtClean="0"/>
              <a:t>Resumes are </a:t>
            </a:r>
            <a:r>
              <a:rPr lang="en-US" b="1" dirty="0" smtClean="0"/>
              <a:t>created</a:t>
            </a:r>
            <a:r>
              <a:rPr lang="en-US" dirty="0" smtClean="0"/>
              <a:t> and </a:t>
            </a:r>
            <a:r>
              <a:rPr lang="en-US" b="1" dirty="0" smtClean="0"/>
              <a:t>distributed</a:t>
            </a:r>
            <a:r>
              <a:rPr lang="en-US" dirty="0" smtClean="0"/>
              <a:t> using computers.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85775" y="1638300"/>
            <a:ext cx="83058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465138" algn="l"/>
              </a:tabLst>
              <a:defRPr/>
            </a:pPr>
            <a:r>
              <a:rPr lang="en-US" b="1" i="1" dirty="0" smtClean="0"/>
              <a:t>Q. </a:t>
            </a:r>
            <a:r>
              <a:rPr lang="en-US" i="1" dirty="0" smtClean="0"/>
              <a:t>How have resumes changed with technology?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219200" y="5029200"/>
            <a:ext cx="6705600" cy="15240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465138" algn="l"/>
              </a:tabLst>
              <a:defRPr/>
            </a:pPr>
            <a:r>
              <a:rPr lang="en-US" dirty="0" smtClean="0"/>
              <a:t>A good resume should tell your story</a:t>
            </a:r>
          </a:p>
          <a:p>
            <a:pPr>
              <a:tabLst>
                <a:tab pos="465138" algn="l"/>
              </a:tabLst>
              <a:defRPr/>
            </a:pPr>
            <a:r>
              <a:rPr lang="en-US" dirty="0" smtClean="0"/>
              <a:t>Concise and easy to read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85775" y="4114800"/>
            <a:ext cx="83058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465138" algn="l"/>
              </a:tabLst>
              <a:defRPr/>
            </a:pPr>
            <a:r>
              <a:rPr lang="en-US" b="1" i="1" dirty="0" smtClean="0"/>
              <a:t>Q. </a:t>
            </a:r>
            <a:r>
              <a:rPr lang="en-US" i="1" dirty="0" smtClean="0"/>
              <a:t>What makes a resume “good?”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A674-1123-4321-818B-F382329B597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038600" y="381000"/>
            <a:ext cx="5105400" cy="1676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>
                <a:latin typeface="Arial Rounded MT Bold" pitchFamily="34" charset="0"/>
                <a:cs typeface="+mn-cs"/>
              </a:rPr>
              <a:t>Introduction</a:t>
            </a:r>
            <a:endParaRPr lang="en-US" sz="6000" dirty="0"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85775" y="2286000"/>
            <a:ext cx="83058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465138" algn="l"/>
              </a:tabLst>
              <a:defRPr/>
            </a:pPr>
            <a:r>
              <a:rPr lang="en-US" b="1" i="1" dirty="0" smtClean="0"/>
              <a:t>Q. </a:t>
            </a:r>
            <a:r>
              <a:rPr lang="en-US" i="1" dirty="0" smtClean="0"/>
              <a:t>How long does an employer typically look at a resume?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219200" y="3429000"/>
            <a:ext cx="6705600" cy="13716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465138" algn="l"/>
              </a:tabLst>
              <a:defRPr/>
            </a:pPr>
            <a:r>
              <a:rPr lang="en-US" dirty="0" smtClean="0"/>
              <a:t>Less than </a:t>
            </a:r>
            <a:r>
              <a:rPr lang="en-US" b="1" dirty="0" smtClean="0"/>
              <a:t>one minute!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A674-1123-4321-818B-F382329B597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38200" y="1600200"/>
            <a:ext cx="7315200" cy="4114800"/>
          </a:xfrm>
        </p:spPr>
        <p:txBody>
          <a:bodyPr/>
          <a:lstStyle/>
          <a:p>
            <a:pPr eaLnBrk="1" hangingPunct="1"/>
            <a:r>
              <a:rPr lang="en-US" altLang="en-US" sz="6000" smtClean="0">
                <a:latin typeface="Arial Rounded MT Bold" pitchFamily="34" charset="0"/>
              </a:rPr>
              <a:t>Anatomy of a Resume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A674-1123-4321-818B-F382329B597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866900" y="2438400"/>
            <a:ext cx="5410200" cy="27432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b="1" dirty="0" smtClean="0"/>
              <a:t>[FIRST NAME]   [LAST-NAME]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[Permanent Address]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[Phone number]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[E-mail]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038600" y="381000"/>
            <a:ext cx="5105400" cy="1676400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7100" b="1" dirty="0">
                <a:latin typeface="Arial Rounded MT Bold" pitchFamily="34" charset="0"/>
                <a:cs typeface="+mn-cs"/>
              </a:rPr>
              <a:t>Part 1: </a:t>
            </a:r>
            <a:r>
              <a:rPr lang="en-US" sz="6000" dirty="0">
                <a:latin typeface="Arial Rounded MT Bold" pitchFamily="34" charset="0"/>
                <a:cs typeface="+mn-cs"/>
              </a:rPr>
              <a:t>Contact Information</a:t>
            </a:r>
            <a:endParaRPr lang="en-US" sz="6000" dirty="0"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A674-1123-4321-818B-F382329B597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038600" y="381000"/>
            <a:ext cx="5105400" cy="16764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Arial Rounded MT Bold" pitchFamily="34" charset="0"/>
                <a:cs typeface="+mn-cs"/>
              </a:rPr>
              <a:t>Professional Email Address</a:t>
            </a:r>
            <a:endParaRPr lang="en-US" sz="4400" dirty="0">
              <a:latin typeface="Arial Rounded MT Bold" pitchFamily="34" charset="0"/>
              <a:ea typeface="+mj-ea"/>
              <a:cs typeface="+mj-cs"/>
            </a:endParaRPr>
          </a:p>
        </p:txBody>
      </p:sp>
      <p:graphicFrame>
        <p:nvGraphicFramePr>
          <p:cNvPr id="2" name="Table 1" title="Email Addresses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569891"/>
              </p:ext>
            </p:extLst>
          </p:nvPr>
        </p:nvGraphicFramePr>
        <p:xfrm>
          <a:off x="152400" y="2209800"/>
          <a:ext cx="8839200" cy="34290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419600"/>
                <a:gridCol w="4419600"/>
              </a:tblGrid>
              <a:tr h="1143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dirty="0" smtClean="0">
                          <a:hlinkClick r:id="rId2"/>
                        </a:rPr>
                        <a:t>ChunkyMunky3@mail.com</a:t>
                      </a:r>
                      <a:endParaRPr lang="en-US" sz="2600" b="1" dirty="0" smtClean="0"/>
                    </a:p>
                    <a:p>
                      <a:endParaRPr lang="en-US" sz="2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dirty="0" smtClean="0">
                          <a:hlinkClick r:id="rId3"/>
                        </a:rPr>
                        <a:t>MiguelAGuzman@yahoo.com</a:t>
                      </a:r>
                      <a:endParaRPr lang="en-US" sz="2600" b="1" dirty="0" smtClean="0"/>
                    </a:p>
                    <a:p>
                      <a:pPr algn="r"/>
                      <a:endParaRPr lang="en-US" sz="2600" b="1" dirty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dirty="0" smtClean="0">
                          <a:hlinkClick r:id="rId4"/>
                        </a:rPr>
                        <a:t>iHatework@yahoo.com</a:t>
                      </a:r>
                      <a:endParaRPr lang="en-US" sz="2600" b="1" dirty="0" smtClean="0"/>
                    </a:p>
                    <a:p>
                      <a:endParaRPr lang="en-US" sz="2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dirty="0" smtClean="0">
                          <a:hlinkClick r:id="rId5"/>
                        </a:rPr>
                        <a:t>Fred.scharpling@gmail.com</a:t>
                      </a:r>
                      <a:endParaRPr lang="en-US" sz="2600" b="1" dirty="0" smtClean="0"/>
                    </a:p>
                    <a:p>
                      <a:pPr algn="r"/>
                      <a:endParaRPr lang="en-US" sz="2600" b="1" dirty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dirty="0" smtClean="0">
                          <a:hlinkClick r:id="rId6"/>
                        </a:rPr>
                        <a:t>hawtleggzzzz@att.com</a:t>
                      </a:r>
                      <a:endParaRPr lang="en-US" sz="2600" b="1" dirty="0" smtClean="0"/>
                    </a:p>
                    <a:p>
                      <a:endParaRPr lang="en-US" sz="2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dirty="0" smtClean="0">
                          <a:hlinkClick r:id="rId7"/>
                        </a:rPr>
                        <a:t>cbloom@gmail.com</a:t>
                      </a:r>
                      <a:endParaRPr lang="en-US" sz="2600" b="1" dirty="0" smtClean="0"/>
                    </a:p>
                    <a:p>
                      <a:pPr algn="r"/>
                      <a:endParaRPr lang="en-US" sz="26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A674-1123-4321-818B-F382329B597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itle 4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Email Address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14020</TotalTime>
  <Words>526</Words>
  <Application>Microsoft Office PowerPoint</Application>
  <PresentationFormat>On-screen Show (4:3)</PresentationFormat>
  <Paragraphs>180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Albertus</vt:lpstr>
      <vt:lpstr>Arial</vt:lpstr>
      <vt:lpstr>Arial Rounded MT Bold</vt:lpstr>
      <vt:lpstr>Calibri</vt:lpstr>
      <vt:lpstr>Segoe UI</vt:lpstr>
      <vt:lpstr>Times New Roman</vt:lpstr>
      <vt:lpstr>Office Theme</vt:lpstr>
      <vt:lpstr>7.2 Resume Writing</vt:lpstr>
      <vt:lpstr>Objective</vt:lpstr>
      <vt:lpstr>Introduction</vt:lpstr>
      <vt:lpstr>Instroduction</vt:lpstr>
      <vt:lpstr>Instroduction</vt:lpstr>
      <vt:lpstr>Instroduction</vt:lpstr>
      <vt:lpstr>Anatomy of a Resume</vt:lpstr>
      <vt:lpstr>Contact Information</vt:lpstr>
      <vt:lpstr>Professional Email Address</vt:lpstr>
      <vt:lpstr>Professional Summary or Career Objective</vt:lpstr>
      <vt:lpstr>Comparing</vt:lpstr>
      <vt:lpstr>Bulleted List</vt:lpstr>
      <vt:lpstr>Work Experience</vt:lpstr>
      <vt:lpstr>Chronological vs Functional</vt:lpstr>
      <vt:lpstr>Educational Background</vt:lpstr>
      <vt:lpstr>Other Skills and Experience</vt:lpstr>
      <vt:lpstr>Resume Strategies</vt:lpstr>
      <vt:lpstr>Write a Resume</vt:lpstr>
      <vt:lpstr>Make it Look Pretty</vt:lpstr>
      <vt:lpstr>Resume Example</vt:lpstr>
      <vt:lpstr>But Don’t Do These</vt:lpstr>
      <vt:lpstr>21st Century Resumes</vt:lpstr>
      <vt:lpstr>Common Formats</vt:lpstr>
      <vt:lpstr>Sending your Resume</vt:lpstr>
    </vt:vector>
  </TitlesOfParts>
  <Company>TSLAC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cmccoy</dc:creator>
  <cp:lastModifiedBy>Goyco, Jorge A</cp:lastModifiedBy>
  <cp:revision>65</cp:revision>
  <dcterms:created xsi:type="dcterms:W3CDTF">2012-04-10T19:17:08Z</dcterms:created>
  <dcterms:modified xsi:type="dcterms:W3CDTF">2018-04-05T20:28:48Z</dcterms:modified>
</cp:coreProperties>
</file>